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88825" cy="6858000"/>
  <p:notesSz cx="6797675" cy="987425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FFFF"/>
    <a:srgbClr val="FCE48C"/>
    <a:srgbClr val="7A7AF6"/>
    <a:srgbClr val="FABE76"/>
    <a:srgbClr val="394404"/>
    <a:srgbClr val="5F6F0F"/>
    <a:srgbClr val="718412"/>
    <a:srgbClr val="65741A"/>
    <a:srgbClr val="70811D"/>
    <a:srgbClr val="7B8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69" autoAdjust="0"/>
  </p:normalViewPr>
  <p:slideViewPr>
    <p:cSldViewPr>
      <p:cViewPr varScale="1">
        <p:scale>
          <a:sx n="91" d="100"/>
          <a:sy n="91" d="100"/>
        </p:scale>
        <p:origin x="322" y="7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1A1788-7372-4FAC-9AF0-00B54B8D9CBA}" type="datetime1">
              <a:rPr lang="it-IT" smtClean="0"/>
              <a:t>29/08/2023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43A304-85CD-4257-B418-D8F889FE0DBC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62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17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nettore dirit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ee inferiori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igura a mano libera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0" name="Figura a mano libera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22" name="Segnaposto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89EF9B-A500-41B6-8F1C-893813E9A898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724BBD-5BEA-4971-A6C4-42E94AF7CB5F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1B2188-7D8C-43C8-B29F-60D01DE77B72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1DC961-63CE-49AB-921E-1CE3DDEFC80A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014DD1E-5D91-48A3-AD6D-45FBA980D10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nettore dirit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nettore dirit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66F5F-3C86-4285-A86F-35EFBBDD7800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9BE34E-14EC-4041-A597-EE22FC16794F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FAD192-1BF7-4994-9CBA-74265F19F4C1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76DD40-7EBA-46D0-A855-62759524AC7A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2E4D95-88E1-4556-89BE-EC650C1D14A8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9867D3-FC26-40B1-8BB9-B19FF8D6CD45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EE21F-92EE-4289-AFFB-9252D957F459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ee a sinistr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igura a mano libera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6645-DD8C-4009-9A84-A4AD56EB55A9}" type="datetime1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zioneregionepiemonte.it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rora.rinella@gruppoaltea.onlin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33189" y="908720"/>
            <a:ext cx="8735325" cy="2000251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 rtlCol="0">
            <a:normAutofit fontScale="90000"/>
          </a:bodyPr>
          <a:lstStyle/>
          <a:p>
            <a:pPr algn="ctr" rtl="0"/>
            <a:r>
              <a:rPr lang="it-IT">
                <a:solidFill>
                  <a:schemeClr val="tx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CORSO DI FORMAZIONE IN MATERIA DI PROTEZIONE DEI DATI PERSONALI</a:t>
            </a:r>
            <a:endParaRPr lang="it-IT" dirty="0">
              <a:solidFill>
                <a:schemeClr val="tx1">
                  <a:lumMod val="9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633189" y="3109962"/>
            <a:ext cx="8493671" cy="319935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 rtlCol="0">
            <a:normAutofit fontScale="62500" lnSpcReduction="20000"/>
          </a:bodyPr>
          <a:lstStyle/>
          <a:p>
            <a:pPr algn="ctr" rtl="0"/>
            <a:r>
              <a:rPr lang="it-IT" sz="4400" b="1" cap="none">
                <a:solidFill>
                  <a:schemeClr val="tx1"/>
                </a:solidFill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  <a:latin typeface="Abadi" panose="020B0604020104020204" pitchFamily="34" charset="0"/>
                <a:cs typeface="Times New Roman" panose="02020603050405020304" pitchFamily="18" charset="0"/>
              </a:rPr>
              <a:t>Codice CORSO: 44867</a:t>
            </a:r>
          </a:p>
          <a:p>
            <a:pPr algn="ctr" rtl="0"/>
            <a:r>
              <a:rPr lang="it-IT" sz="4400" b="1" cap="none">
                <a:solidFill>
                  <a:schemeClr val="tx1"/>
                </a:solidFill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  <a:latin typeface="Abadi" panose="020B0604020104020204" pitchFamily="34" charset="0"/>
                <a:cs typeface="Times New Roman" panose="02020603050405020304" pitchFamily="18" charset="0"/>
              </a:rPr>
              <a:t>Crediti Formativi: 5</a:t>
            </a:r>
          </a:p>
          <a:p>
            <a:pPr algn="ctr" rtl="0"/>
            <a:r>
              <a:rPr lang="it-IT" sz="4400" b="1" cap="none">
                <a:solidFill>
                  <a:schemeClr val="tx1"/>
                </a:solidFill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  <a:latin typeface="Abadi" panose="020B0604020104020204" pitchFamily="34" charset="0"/>
                <a:cs typeface="Times New Roman" panose="02020603050405020304" pitchFamily="18" charset="0"/>
              </a:rPr>
              <a:t>Modalità Erogazione: Res(residenziale)</a:t>
            </a:r>
          </a:p>
          <a:p>
            <a:pPr algn="ctr" rtl="0"/>
            <a:r>
              <a:rPr lang="it-IT" sz="4400" b="1" cap="none">
                <a:solidFill>
                  <a:schemeClr val="tx1"/>
                </a:solidFill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  <a:latin typeface="Abadi" panose="020B0604020104020204" pitchFamily="34" charset="0"/>
                <a:cs typeface="Times New Roman" panose="02020603050405020304" pitchFamily="18" charset="0"/>
              </a:rPr>
              <a:t>Data: 21/09/2023</a:t>
            </a:r>
          </a:p>
          <a:p>
            <a:pPr algn="ctr" rtl="0"/>
            <a:endParaRPr lang="it-IT" sz="4400" b="1" cap="none">
              <a:solidFill>
                <a:schemeClr val="tx1"/>
              </a:solidFill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algn="ctr" rtl="0"/>
            <a:r>
              <a:rPr lang="it-IT" sz="4400" b="1" cap="none">
                <a:solidFill>
                  <a:schemeClr val="tx1"/>
                </a:solidFill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  <a:latin typeface="Abadi" panose="020B0604020104020204" pitchFamily="34" charset="0"/>
                <a:cs typeface="Times New Roman" panose="02020603050405020304" pitchFamily="18" charset="0"/>
              </a:rPr>
              <a:t>Edizione 1: dalle 09:00 alle 13:00</a:t>
            </a:r>
          </a:p>
          <a:p>
            <a:pPr algn="ctr" rtl="0"/>
            <a:r>
              <a:rPr lang="it-IT" sz="4400" b="1" cap="none">
                <a:solidFill>
                  <a:schemeClr val="tx1"/>
                </a:solidFill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  <a:latin typeface="Abadi" panose="020B0604020104020204" pitchFamily="34" charset="0"/>
                <a:cs typeface="Times New Roman" panose="02020603050405020304" pitchFamily="18" charset="0"/>
              </a:rPr>
              <a:t>Edizione 2: dalle 14:00 alle 18:00</a:t>
            </a:r>
          </a:p>
          <a:p>
            <a:pPr algn="ctr" rtl="0"/>
            <a:endParaRPr lang="it-IT" sz="4400" b="1" cap="none">
              <a:solidFill>
                <a:schemeClr val="tx1"/>
              </a:solidFill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algn="ctr" rtl="0"/>
            <a:endParaRPr lang="it-IT" sz="4400" b="1" cap="none">
              <a:solidFill>
                <a:schemeClr val="tx1"/>
              </a:solidFill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algn="ctr" rtl="0"/>
            <a:r>
              <a:rPr lang="it-IT" sz="4400" b="1" cap="none">
                <a:solidFill>
                  <a:schemeClr val="tx1"/>
                </a:solidFill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  <a:latin typeface="Abadi" panose="020B0604020104020204" pitchFamily="34" charset="0"/>
                <a:cs typeface="Times New Roman" panose="02020603050405020304" pitchFamily="18" charset="0"/>
              </a:rPr>
              <a:t>Area Tematica: Giuridico Normativa</a:t>
            </a:r>
          </a:p>
          <a:p>
            <a:pPr rtl="0"/>
            <a:endParaRPr lang="it-IT" sz="4400" b="1" cap="none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ptos Black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it-IT" b="1" cap="none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rtl="0"/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it-IT"/>
          </a:p>
          <a:p>
            <a:pPr rtl="0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CCDE5F4-904F-4767-924D-A8BACBF0DA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6165304"/>
            <a:ext cx="954467" cy="653325"/>
          </a:xfrm>
          <a:prstGeom prst="rect">
            <a:avLst/>
          </a:prstGeom>
        </p:spPr>
      </p:pic>
      <p:pic>
        <p:nvPicPr>
          <p:cNvPr id="4" name="Immagine 3" descr="Immagine che contiene Elementi grafici, cerchio, Carattere, spirale&#10;&#10;Descrizione generata automaticamente">
            <a:extLst>
              <a:ext uri="{FF2B5EF4-FFF2-40B4-BE49-F238E27FC236}">
                <a16:creationId xmlns:a16="http://schemas.microsoft.com/office/drawing/2014/main" id="{B0E31008-D998-0048-9612-428D3D2D39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5" y="5728227"/>
            <a:ext cx="2421840" cy="1090402"/>
          </a:xfrm>
          <a:prstGeom prst="rect">
            <a:avLst/>
          </a:prstGeom>
        </p:spPr>
      </p:pic>
      <p:pic>
        <p:nvPicPr>
          <p:cNvPr id="6" name="Immagine 5" descr="Immagine che contiene Elementi grafici, cerchio, Carattere, spirale&#10;&#10;Descrizione generata automaticamente">
            <a:extLst>
              <a:ext uri="{FF2B5EF4-FFF2-40B4-BE49-F238E27FC236}">
                <a16:creationId xmlns:a16="http://schemas.microsoft.com/office/drawing/2014/main" id="{A166E24D-5239-3C2A-54DC-831CB1C7D7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5710646"/>
            <a:ext cx="2421840" cy="10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60559" y="786821"/>
            <a:ext cx="10360501" cy="716641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 rtlCol="0"/>
          <a:lstStyle/>
          <a:p>
            <a:pPr rtl="0"/>
            <a:r>
              <a:rPr lang="it-IT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CHI SI RIVOLGE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072629" y="1518626"/>
            <a:ext cx="10360501" cy="122396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Il corso è accreditato ECM per tutte le figure professionali sanitarie e non sanitarie dipendenti/consulenti di SAAPA spa per n. 34 posti</a:t>
            </a:r>
          </a:p>
        </p:txBody>
      </p:sp>
      <p:sp>
        <p:nvSpPr>
          <p:cNvPr id="5" name="Titolo 12">
            <a:extLst>
              <a:ext uri="{FF2B5EF4-FFF2-40B4-BE49-F238E27FC236}">
                <a16:creationId xmlns:a16="http://schemas.microsoft.com/office/drawing/2014/main" id="{F18CE64F-E9FE-4938-B13A-10A094C992B3}"/>
              </a:ext>
            </a:extLst>
          </p:cNvPr>
          <p:cNvSpPr txBox="1">
            <a:spLocks/>
          </p:cNvSpPr>
          <p:nvPr/>
        </p:nvSpPr>
        <p:spPr>
          <a:xfrm>
            <a:off x="1060559" y="2178968"/>
            <a:ext cx="10360501" cy="122396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121899" tIns="60949" rIns="121899" bIns="60949" rtlCol="0" anchor="b">
            <a:normAutofit fontScale="47500" lnSpcReduction="200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it-IT" sz="65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OBIETTIVO NAZIONALE</a:t>
            </a:r>
          </a:p>
          <a:p>
            <a:pPr algn="ctr">
              <a:lnSpc>
                <a:spcPct val="120000"/>
              </a:lnSpc>
            </a:pPr>
            <a:r>
              <a:rPr lang="it-IT" sz="4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La comunicazione efficace interna, esterna con paziente.</a:t>
            </a:r>
          </a:p>
          <a:p>
            <a:pPr algn="ctr">
              <a:lnSpc>
                <a:spcPct val="120000"/>
              </a:lnSpc>
            </a:pPr>
            <a:r>
              <a:rPr lang="it-IT" sz="4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La privacy ed il consenso informato</a:t>
            </a:r>
          </a:p>
        </p:txBody>
      </p:sp>
      <p:sp>
        <p:nvSpPr>
          <p:cNvPr id="6" name="Titolo 12">
            <a:extLst>
              <a:ext uri="{FF2B5EF4-FFF2-40B4-BE49-F238E27FC236}">
                <a16:creationId xmlns:a16="http://schemas.microsoft.com/office/drawing/2014/main" id="{00691B06-3CEE-4F5D-BECF-95B69C2DB635}"/>
              </a:ext>
            </a:extLst>
          </p:cNvPr>
          <p:cNvSpPr txBox="1">
            <a:spLocks/>
          </p:cNvSpPr>
          <p:nvPr/>
        </p:nvSpPr>
        <p:spPr>
          <a:xfrm>
            <a:off x="1053867" y="3947485"/>
            <a:ext cx="10201470" cy="147085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121899" tIns="60949" rIns="121899" bIns="60949" rtlCol="0" anchor="b">
            <a:normAutofit fontScale="25000" lnSpcReduction="200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it-IT" sz="14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DESCRIZIONE OBIETTIVI FORMATIVI</a:t>
            </a:r>
          </a:p>
          <a:p>
            <a:pPr algn="ctr">
              <a:lnSpc>
                <a:spcPct val="120000"/>
              </a:lnSpc>
            </a:pPr>
            <a:r>
              <a:rPr lang="it-IT" sz="8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Finalizzati allo sviluppo delle competenze nelle attività e nelle procedure idonee a promuovere il miglioramento della qualità, efficacia, appropriatezza e sicurezza degli specifici processi di produzione delle attività sanitarie (obiettivi formativi di processo).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A57AB68-D119-91FC-8466-2809C5967C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6165304"/>
            <a:ext cx="954467" cy="653325"/>
          </a:xfrm>
          <a:prstGeom prst="rect">
            <a:avLst/>
          </a:prstGeom>
        </p:spPr>
      </p:pic>
      <p:pic>
        <p:nvPicPr>
          <p:cNvPr id="3" name="Immagine 2" descr="Immagine che contiene Elementi grafici, cerchio, Carattere, spirale&#10;&#10;Descrizione generata automaticamente">
            <a:extLst>
              <a:ext uri="{FF2B5EF4-FFF2-40B4-BE49-F238E27FC236}">
                <a16:creationId xmlns:a16="http://schemas.microsoft.com/office/drawing/2014/main" id="{5E435288-E186-8751-F862-68AC7FD8B2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5725927"/>
            <a:ext cx="2421840" cy="1090402"/>
          </a:xfrm>
          <a:prstGeom prst="rect">
            <a:avLst/>
          </a:prstGeom>
        </p:spPr>
      </p:pic>
      <p:pic>
        <p:nvPicPr>
          <p:cNvPr id="4" name="Immagine 3" descr="Immagine che contiene Elementi grafici, cerchio, Carattere, spirale&#10;&#10;Descrizione generata automaticamente">
            <a:extLst>
              <a:ext uri="{FF2B5EF4-FFF2-40B4-BE49-F238E27FC236}">
                <a16:creationId xmlns:a16="http://schemas.microsoft.com/office/drawing/2014/main" id="{F5C817E1-9EEB-FAB2-8CD5-454551B764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835" y="5692813"/>
            <a:ext cx="2421840" cy="10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C061DA-F43A-4752-9F3A-E994FA371ED6}"/>
              </a:ext>
            </a:extLst>
          </p:cNvPr>
          <p:cNvSpPr/>
          <p:nvPr/>
        </p:nvSpPr>
        <p:spPr>
          <a:xfrm>
            <a:off x="981656" y="1440663"/>
            <a:ext cx="9937104" cy="310854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it-IT" sz="3600" dirty="0"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CHE COSA SI APPRENDE</a:t>
            </a:r>
          </a:p>
          <a:p>
            <a:pPr algn="ctr"/>
            <a:r>
              <a:rPr lang="it-IT" sz="2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Il corso è finalizzato ad illustrare le novità introdotte nel regolamento in materia di protezione dei dati personali, le nuove definizioni, i ruoli e le responsabilità, le sanzioni, i poteri ispettivi del Garante, il ruolo e i compiti del DPO. Allo scopo di garantire la protezione dei dati personali dei pazienti, familiari, visitatori o utenti il regolamento europeo prevede che ogni soggetto che tratti dati a qualsiasi titolo sia istruito in maniera specifica e che sia formato (formazione obbligatoria).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9197F68-1595-E0E6-D0DA-036C113CE0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6165304"/>
            <a:ext cx="954467" cy="653325"/>
          </a:xfrm>
          <a:prstGeom prst="rect">
            <a:avLst/>
          </a:prstGeom>
        </p:spPr>
      </p:pic>
      <p:pic>
        <p:nvPicPr>
          <p:cNvPr id="17" name="Immagine 16" descr="Immagine che contiene Elementi grafici, cerchio, Carattere, spirale">
            <a:extLst>
              <a:ext uri="{FF2B5EF4-FFF2-40B4-BE49-F238E27FC236}">
                <a16:creationId xmlns:a16="http://schemas.microsoft.com/office/drawing/2014/main" id="{061B89D5-8228-01A1-719E-80A6E7EDB4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7" y="5695031"/>
            <a:ext cx="2421840" cy="1090402"/>
          </a:xfrm>
          <a:prstGeom prst="rect">
            <a:avLst/>
          </a:prstGeom>
        </p:spPr>
      </p:pic>
      <p:pic>
        <p:nvPicPr>
          <p:cNvPr id="18" name="Immagine 17" descr="Immagine che contiene Elementi grafici, cerchio, Carattere, spirale">
            <a:extLst>
              <a:ext uri="{FF2B5EF4-FFF2-40B4-BE49-F238E27FC236}">
                <a16:creationId xmlns:a16="http://schemas.microsoft.com/office/drawing/2014/main" id="{F5106E0E-E6B5-AC0B-6488-F89FD7EBFA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5706716"/>
            <a:ext cx="2421840" cy="10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18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874847D-F5BC-4EF8-A684-0F359053E6C1}"/>
              </a:ext>
            </a:extLst>
          </p:cNvPr>
          <p:cNvSpPr/>
          <p:nvPr/>
        </p:nvSpPr>
        <p:spPr>
          <a:xfrm>
            <a:off x="1413892" y="476672"/>
            <a:ext cx="9865096" cy="594008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it-IT" sz="3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PROGRAMMA</a:t>
            </a:r>
          </a:p>
          <a:p>
            <a:r>
              <a:rPr lang="it-IT" sz="2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Il corso si svolge in data 21 settembre 2023</a:t>
            </a:r>
          </a:p>
          <a:p>
            <a:endParaRPr lang="it-IT" sz="2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IDFont+F1"/>
            </a:endParaRPr>
          </a:p>
          <a:p>
            <a:r>
              <a:rPr lang="it-IT" b="1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PARTE I: </a:t>
            </a:r>
            <a:r>
              <a:rPr lang="it-IT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SANITA’ DIGITALE, DATI SANITARI E ATTACCHI INFORMATICI: ISTRUZIONI PER L’USO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it-IT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1) </a:t>
            </a:r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Protezione dei dati in ambito medico.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lvl="0"/>
            <a:r>
              <a:rPr lang="it-IT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2) </a:t>
            </a:r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Principi del regolamento - accountability; privacy by design e privacy by default, security by design: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lvl="1"/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- Le definizioni.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lvl="1"/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- L’obbligo formativo.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r>
              <a:rPr lang="it-IT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3) </a:t>
            </a:r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L’informativa e il consenso:</a:t>
            </a:r>
          </a:p>
          <a:p>
            <a:pPr marL="952393" lvl="1" indent="-342900">
              <a:buFontTx/>
              <a:buChar char="-"/>
            </a:pPr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 diritti degli interessati: casi concreti</a:t>
            </a:r>
          </a:p>
          <a:p>
            <a:pPr marL="952393" lvl="1" indent="-342900">
              <a:buFontTx/>
              <a:buChar char="-"/>
            </a:pPr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La sanità digitale</a:t>
            </a:r>
          </a:p>
          <a:p>
            <a:endParaRPr lang="it-IT" sz="2000" dirty="0">
              <a:latin typeface="CIDFont+F1"/>
            </a:endParaRPr>
          </a:p>
          <a:p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7CFC40-4ED7-5F79-D8F6-A5C815DF41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6165304"/>
            <a:ext cx="954467" cy="653325"/>
          </a:xfrm>
          <a:prstGeom prst="rect">
            <a:avLst/>
          </a:prstGeom>
        </p:spPr>
      </p:pic>
      <p:pic>
        <p:nvPicPr>
          <p:cNvPr id="6" name="Immagine 5" descr="Immagine che contiene Elementi grafici, cerchio, Carattere, spirale&#10;&#10;Descrizione generata automaticamente">
            <a:extLst>
              <a:ext uri="{FF2B5EF4-FFF2-40B4-BE49-F238E27FC236}">
                <a16:creationId xmlns:a16="http://schemas.microsoft.com/office/drawing/2014/main" id="{98FEEA5F-1355-A73F-DACD-F6B3A24C41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3" y="5728227"/>
            <a:ext cx="2421840" cy="1090402"/>
          </a:xfrm>
          <a:prstGeom prst="rect">
            <a:avLst/>
          </a:prstGeom>
        </p:spPr>
      </p:pic>
      <p:pic>
        <p:nvPicPr>
          <p:cNvPr id="7" name="Immagine 6" descr="Immagine che contiene Elementi grafici, cerchio, Carattere, spirale&#10;&#10;Descrizione generata automaticamente">
            <a:extLst>
              <a:ext uri="{FF2B5EF4-FFF2-40B4-BE49-F238E27FC236}">
                <a16:creationId xmlns:a16="http://schemas.microsoft.com/office/drawing/2014/main" id="{3870C26C-6D8E-77E5-B0C7-B480EB7E3F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62" y="5738537"/>
            <a:ext cx="2421840" cy="10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1216ECA-16FA-4DAC-BB7C-EBBBC41D95FF}"/>
              </a:ext>
            </a:extLst>
          </p:cNvPr>
          <p:cNvSpPr/>
          <p:nvPr/>
        </p:nvSpPr>
        <p:spPr>
          <a:xfrm>
            <a:off x="1125860" y="397401"/>
            <a:ext cx="9937104" cy="674030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endParaRPr lang="it-IT" dirty="0"/>
          </a:p>
          <a:p>
            <a:pPr lvl="0"/>
            <a:r>
              <a:rPr lang="it-IT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4) </a:t>
            </a:r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Sicurezza e GDPR, Misure tecniche e organizzative:</a:t>
            </a:r>
          </a:p>
          <a:p>
            <a:pPr lvl="1"/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 L’organigramma privacy in ambito sanitario, nelle case di cura e laboratori di analisi: Titolare, contitolare, responsabili esterni, DPO, referenti interni, amministratori di sistema, gli autorizzati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it-IT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it-IT" b="1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PARTE II: ISPEZIONI SANZIONI E RESPONSABILITA’ IN AMBITO SANITARIO</a:t>
            </a:r>
          </a:p>
          <a:p>
            <a:pPr lvl="0"/>
            <a:r>
              <a:rPr lang="it-IT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1) </a:t>
            </a:r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registri dei trattamenti.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/>
            <a:r>
              <a:rPr lang="it-IT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2) </a:t>
            </a:r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Cenni sulla valutazione di impatto privacy: best practice di metodologie.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/>
            <a:r>
              <a:rPr lang="it-IT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3)</a:t>
            </a:r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Attacchi informatici - Il data </a:t>
            </a:r>
            <a:r>
              <a:rPr lang="it-IT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breach</a:t>
            </a:r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impatto applicativo e buone prassi.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/>
            <a:r>
              <a:rPr lang="it-IT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4) </a:t>
            </a:r>
            <a: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Cybersecurity e ransomware.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it-IT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it-IT" dirty="0"/>
          </a:p>
          <a:p>
            <a:pPr lvl="0"/>
            <a:endParaRPr lang="it-IT" i="1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1DB35F4-D4C5-1DA6-F5DF-1D04B1D67E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6165304"/>
            <a:ext cx="954467" cy="653325"/>
          </a:xfrm>
          <a:prstGeom prst="rect">
            <a:avLst/>
          </a:prstGeom>
        </p:spPr>
      </p:pic>
      <p:pic>
        <p:nvPicPr>
          <p:cNvPr id="16" name="Immagine 15" descr="Immagine che contiene Elementi grafici, cerchio, Carattere, spirale">
            <a:extLst>
              <a:ext uri="{FF2B5EF4-FFF2-40B4-BE49-F238E27FC236}">
                <a16:creationId xmlns:a16="http://schemas.microsoft.com/office/drawing/2014/main" id="{256B8029-C79C-7459-3CB0-8C6ADDEA1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2" y="5728227"/>
            <a:ext cx="2421840" cy="1090402"/>
          </a:xfrm>
          <a:prstGeom prst="rect">
            <a:avLst/>
          </a:prstGeom>
        </p:spPr>
      </p:pic>
      <p:pic>
        <p:nvPicPr>
          <p:cNvPr id="17" name="Immagine 16" descr="Immagine che contiene Elementi grafici, cerchio, Carattere, spirale">
            <a:extLst>
              <a:ext uri="{FF2B5EF4-FFF2-40B4-BE49-F238E27FC236}">
                <a16:creationId xmlns:a16="http://schemas.microsoft.com/office/drawing/2014/main" id="{DD08B1D0-C298-B082-1A3C-92E2494F5C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5728227"/>
            <a:ext cx="2421840" cy="10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0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1B3F904-21A9-461D-874B-8A6DAC64343F}"/>
              </a:ext>
            </a:extLst>
          </p:cNvPr>
          <p:cNvSpPr/>
          <p:nvPr/>
        </p:nvSpPr>
        <p:spPr>
          <a:xfrm>
            <a:off x="837828" y="967317"/>
            <a:ext cx="10225136" cy="4770537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harsh" dir="t"/>
          </a:scene3d>
          <a:sp3d>
            <a:bevelT w="19050" h="19050"/>
          </a:sp3d>
        </p:spPr>
        <p:txBody>
          <a:bodyPr wrap="square">
            <a:spAutoFit/>
          </a:bodyPr>
          <a:lstStyle/>
          <a:p>
            <a:r>
              <a:rPr lang="it-IT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DOCENTE</a:t>
            </a:r>
          </a:p>
          <a:p>
            <a:pPr algn="just"/>
            <a:r>
              <a:rPr lang="it-IT" sz="2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Avv. Mauro </a:t>
            </a:r>
            <a:r>
              <a:rPr lang="it-IT" sz="2000" b="1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Alovisio</a:t>
            </a:r>
            <a:endParaRPr lang="it-IT" sz="20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anose="020B0A04020102020204" pitchFamily="34" charset="0"/>
            </a:endParaRPr>
          </a:p>
          <a:p>
            <a:pPr algn="just"/>
            <a:endParaRPr lang="it-IT" sz="20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Lavora presso Avvocatura dell’Ateneo di Torino, già componente del Gruppo di lavoro privacy- Città della salute e Università, è coordinatore del corso di perfezionamento universitario in materia di protezione dei dati personali, professore a contratto presso Università Statale di Milano, componente in qualità di esperto privacy del Comitato etico aziendale Città della salute, presidente associazione Centro Studi di Informatica Giuridica di Ivrea Torino.</a:t>
            </a: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algn="just"/>
            <a:endParaRPr lang="it-IT" sz="20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just"/>
            <a:endParaRPr lang="it-IT" sz="20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just"/>
            <a:endParaRPr lang="it-IT" sz="2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9636FBE-2506-4426-82AE-8F98BF07E6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6165304"/>
            <a:ext cx="954467" cy="653325"/>
          </a:xfrm>
          <a:prstGeom prst="rect">
            <a:avLst/>
          </a:prstGeom>
        </p:spPr>
      </p:pic>
      <p:pic>
        <p:nvPicPr>
          <p:cNvPr id="11" name="Immagine 10" descr="Immagine che contiene Elementi grafici, cerchio, Carattere, spirale">
            <a:extLst>
              <a:ext uri="{FF2B5EF4-FFF2-40B4-BE49-F238E27FC236}">
                <a16:creationId xmlns:a16="http://schemas.microsoft.com/office/drawing/2014/main" id="{D4574FF1-7591-3352-17BC-2267AA3348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5" y="5748412"/>
            <a:ext cx="2421840" cy="1090402"/>
          </a:xfrm>
          <a:prstGeom prst="rect">
            <a:avLst/>
          </a:prstGeom>
        </p:spPr>
      </p:pic>
      <p:pic>
        <p:nvPicPr>
          <p:cNvPr id="12" name="Immagine 11" descr="Immagine che contiene Elementi grafici, cerchio, Carattere, spirale&#10;&#10;Descrizione generata automaticamente">
            <a:extLst>
              <a:ext uri="{FF2B5EF4-FFF2-40B4-BE49-F238E27FC236}">
                <a16:creationId xmlns:a16="http://schemas.microsoft.com/office/drawing/2014/main" id="{C5448BC9-5D3D-0109-13E4-233D0A24CA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90" y="5779086"/>
            <a:ext cx="2421840" cy="10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BAE8717-F5D0-4179-A8D3-8E69CD65692C}"/>
              </a:ext>
            </a:extLst>
          </p:cNvPr>
          <p:cNvSpPr/>
          <p:nvPr/>
        </p:nvSpPr>
        <p:spPr>
          <a:xfrm>
            <a:off x="1125860" y="404664"/>
            <a:ext cx="10153128" cy="5001369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it-IT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ISCRIZIONI</a:t>
            </a:r>
          </a:p>
          <a:p>
            <a:r>
              <a:rPr lang="it-IT" sz="2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IDFont+F1"/>
              </a:rPr>
              <a:t>Seguire la consueta procedura attraverso portale regionale: </a:t>
            </a:r>
            <a:r>
              <a:rPr lang="it-IT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IDFont+F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www.formazioneregionepiemonte.it</a:t>
            </a:r>
            <a:endParaRPr lang="it-IT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IDFont+F1"/>
            </a:endParaRPr>
          </a:p>
          <a:p>
            <a:endParaRPr lang="it-IT" sz="2000" dirty="0">
              <a:latin typeface="CIDFont+F1"/>
            </a:endParaRPr>
          </a:p>
          <a:p>
            <a:r>
              <a:rPr lang="it-IT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ATTESTATO E RICONOSCIMENTO CREDITI ECM</a:t>
            </a:r>
          </a:p>
          <a:p>
            <a:r>
              <a:rPr lang="it-IT" sz="19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Il corso prevede n. </a:t>
            </a:r>
            <a:r>
              <a:rPr lang="it-IT" sz="19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4 ore </a:t>
            </a:r>
            <a:r>
              <a:rPr lang="it-IT" sz="19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di fruizione studio dei materiali didattici/slides/video che devono essere scaricati dalla piattaforma ECM Regione Piemonte e fruiti entro il 30 settembre 2023 + prova di verifica.</a:t>
            </a:r>
          </a:p>
          <a:p>
            <a:r>
              <a:rPr lang="it-IT" sz="19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Si ricorda che per il conseguimento dei Crediti ECM i partecipanti devono: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svolgere la prova di verifica (questionario a domande chiuse) al termine della sessione d’aula.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compilare il questionario di </a:t>
            </a:r>
            <a:r>
              <a:rPr lang="it-IT" sz="19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gradimento</a:t>
            </a:r>
            <a:r>
              <a:rPr lang="it-IT" sz="19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del corso e il modulo di valutazione docente attivati presso il proprio account nella piattaforma ECM regionale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0475C4-7B66-0DC2-78DF-621E4BE2E3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6165304"/>
            <a:ext cx="954467" cy="653325"/>
          </a:xfrm>
          <a:prstGeom prst="rect">
            <a:avLst/>
          </a:prstGeom>
        </p:spPr>
      </p:pic>
      <p:pic>
        <p:nvPicPr>
          <p:cNvPr id="9" name="Immagine 8" descr="Immagine che contiene Elementi grafici, cerchio, Carattere, spirale">
            <a:extLst>
              <a:ext uri="{FF2B5EF4-FFF2-40B4-BE49-F238E27FC236}">
                <a16:creationId xmlns:a16="http://schemas.microsoft.com/office/drawing/2014/main" id="{F2915AB9-8822-A66E-1F5A-81D552F587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9" y="5761121"/>
            <a:ext cx="2421840" cy="1090402"/>
          </a:xfrm>
          <a:prstGeom prst="rect">
            <a:avLst/>
          </a:prstGeom>
        </p:spPr>
      </p:pic>
      <p:pic>
        <p:nvPicPr>
          <p:cNvPr id="10" name="Immagine 9" descr="Immagine che contiene Elementi grafici, cerchio, Carattere, spirale">
            <a:extLst>
              <a:ext uri="{FF2B5EF4-FFF2-40B4-BE49-F238E27FC236}">
                <a16:creationId xmlns:a16="http://schemas.microsoft.com/office/drawing/2014/main" id="{42D422F5-F084-B634-C33D-A20954DFBD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5728227"/>
            <a:ext cx="2421840" cy="10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00858A-0065-D1C2-C860-7AA8F381DB36}"/>
              </a:ext>
            </a:extLst>
          </p:cNvPr>
          <p:cNvSpPr txBox="1"/>
          <p:nvPr/>
        </p:nvSpPr>
        <p:spPr>
          <a:xfrm>
            <a:off x="1845940" y="836712"/>
            <a:ext cx="609437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SEGRETERIA ORGANIZZATIVA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DFont+F3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PERFORMA s.a.s. di Altea Federico &amp; C.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VIA MONTE VODICE 12/D - 10141 TORINO (TO)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Tel. 011 3338611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DFont+F1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Dott.ssa Aurora Rinella 375-6473789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9891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aurora.rinella@gruppoaltea.online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98915">
                  <a:lumMod val="40000"/>
                  <a:lumOff val="6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DFont+F1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Sig.ra Antonella Lombardi 371-1798410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9891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antonella.lombardi@gruppoaltea.online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98915">
                  <a:lumMod val="40000"/>
                  <a:lumOff val="6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86DA4C-496A-2E90-4BD5-E4FFB9ABFAD9}"/>
              </a:ext>
            </a:extLst>
          </p:cNvPr>
          <p:cNvSpPr txBox="1"/>
          <p:nvPr/>
        </p:nvSpPr>
        <p:spPr>
          <a:xfrm>
            <a:off x="1845940" y="3330302"/>
            <a:ext cx="60943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PROGETTAZIONE ECM SEGRETERIA PROVIDER ALTA FORMAZIONE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DFont+F2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Nancy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Martìnez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formazione@ospedalesettimo.it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tel. 011-3021416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Provider ECM Alta Formazione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Ospedale Civico di Settimo torinese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Via Santa Cristina n. 3 - 10036 Settimo torinese (TO).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11DC90D-086A-1EE7-8EF0-30892E4EF2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6165304"/>
            <a:ext cx="954467" cy="653325"/>
          </a:xfrm>
          <a:prstGeom prst="rect">
            <a:avLst/>
          </a:prstGeom>
        </p:spPr>
      </p:pic>
      <p:pic>
        <p:nvPicPr>
          <p:cNvPr id="11" name="Immagine 10" descr="Immagine che contiene Elementi grafici, cerchio, Carattere, spirale">
            <a:extLst>
              <a:ext uri="{FF2B5EF4-FFF2-40B4-BE49-F238E27FC236}">
                <a16:creationId xmlns:a16="http://schemas.microsoft.com/office/drawing/2014/main" id="{A76A02FA-60CE-92EA-9068-EE31500368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3" y="5728227"/>
            <a:ext cx="2421840" cy="1090402"/>
          </a:xfrm>
          <a:prstGeom prst="rect">
            <a:avLst/>
          </a:prstGeom>
        </p:spPr>
      </p:pic>
      <p:pic>
        <p:nvPicPr>
          <p:cNvPr id="12" name="Immagine 11" descr="Immagine che contiene Elementi grafici, cerchio, Carattere, spirale&#10;&#10;Descrizione generata automaticamente">
            <a:extLst>
              <a:ext uri="{FF2B5EF4-FFF2-40B4-BE49-F238E27FC236}">
                <a16:creationId xmlns:a16="http://schemas.microsoft.com/office/drawing/2014/main" id="{79EAF529-229D-F4F5-1200-12C894F33E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62" y="5738537"/>
            <a:ext cx="2421840" cy="10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37_TF02787990.potx" id="{498C47A6-4F7F-4A21-A47B-45258853BE3D}" vid="{26A642C0-B31C-44AA-8A27-2CBE4AFBB4A0}"/>
    </a:ext>
  </a:extLst>
</a:theme>
</file>

<file path=ppt/theme/theme2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685</Words>
  <Application>Microsoft Office PowerPoint</Application>
  <PresentationFormat>Personalizzato</PresentationFormat>
  <Paragraphs>79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21" baseType="lpstr">
      <vt:lpstr>Abadi</vt:lpstr>
      <vt:lpstr>ADLaM Display</vt:lpstr>
      <vt:lpstr>Aharoni</vt:lpstr>
      <vt:lpstr>Aptos Black</vt:lpstr>
      <vt:lpstr>Arial</vt:lpstr>
      <vt:lpstr>Arial Black</vt:lpstr>
      <vt:lpstr>Arial Nova</vt:lpstr>
      <vt:lpstr>Calibri</vt:lpstr>
      <vt:lpstr>CIDFont+F1</vt:lpstr>
      <vt:lpstr>CIDFont+F2</vt:lpstr>
      <vt:lpstr>CIDFont+F3</vt:lpstr>
      <vt:lpstr>Times New Roman</vt:lpstr>
      <vt:lpstr>Tecnologia 16x9</vt:lpstr>
      <vt:lpstr>CORSO DI FORMAZIONE IN MATERIA DI PROTEZIONE DEI DATI PERSONALI</vt:lpstr>
      <vt:lpstr>A CHI SI RIVOLGE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FORMAZIONE IN MATERIA DI PROTEZIONE DEI DATI PERSONALI</dc:title>
  <dc:creator>aurora rinella</dc:creator>
  <cp:lastModifiedBy>Paolo Gabetti</cp:lastModifiedBy>
  <cp:revision>30</cp:revision>
  <cp:lastPrinted>2023-08-28T12:36:40Z</cp:lastPrinted>
  <dcterms:created xsi:type="dcterms:W3CDTF">2023-08-02T13:06:21Z</dcterms:created>
  <dcterms:modified xsi:type="dcterms:W3CDTF">2023-08-29T13:01:00Z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